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oleObject"/>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71"/>
  </p:notesMasterIdLst>
  <p:sldIdLst>
    <p:sldId id="301" r:id="rId5"/>
    <p:sldId id="256" r:id="rId6"/>
    <p:sldId id="257" r:id="rId7"/>
    <p:sldId id="259" r:id="rId8"/>
    <p:sldId id="332" r:id="rId9"/>
    <p:sldId id="333" r:id="rId10"/>
    <p:sldId id="334" r:id="rId11"/>
    <p:sldId id="335" r:id="rId12"/>
    <p:sldId id="336" r:id="rId13"/>
    <p:sldId id="337" r:id="rId14"/>
    <p:sldId id="338" r:id="rId15"/>
    <p:sldId id="339" r:id="rId16"/>
    <p:sldId id="340" r:id="rId17"/>
    <p:sldId id="260" r:id="rId18"/>
    <p:sldId id="261" r:id="rId19"/>
    <p:sldId id="302" r:id="rId20"/>
    <p:sldId id="303" r:id="rId21"/>
    <p:sldId id="263" r:id="rId22"/>
    <p:sldId id="341" r:id="rId23"/>
    <p:sldId id="342" r:id="rId24"/>
    <p:sldId id="264" r:id="rId25"/>
    <p:sldId id="265" r:id="rId26"/>
    <p:sldId id="266" r:id="rId27"/>
    <p:sldId id="268" r:id="rId28"/>
    <p:sldId id="269" r:id="rId29"/>
    <p:sldId id="343" r:id="rId30"/>
    <p:sldId id="344" r:id="rId31"/>
    <p:sldId id="345" r:id="rId32"/>
    <p:sldId id="361"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267" r:id="rId48"/>
    <p:sldId id="270" r:id="rId49"/>
    <p:sldId id="305" r:id="rId50"/>
    <p:sldId id="318" r:id="rId51"/>
    <p:sldId id="328" r:id="rId52"/>
    <p:sldId id="329" r:id="rId53"/>
    <p:sldId id="330" r:id="rId54"/>
    <p:sldId id="331" r:id="rId55"/>
    <p:sldId id="324" r:id="rId56"/>
    <p:sldId id="325" r:id="rId57"/>
    <p:sldId id="327" r:id="rId58"/>
    <p:sldId id="306" r:id="rId59"/>
    <p:sldId id="307" r:id="rId60"/>
    <p:sldId id="309" r:id="rId61"/>
    <p:sldId id="310" r:id="rId62"/>
    <p:sldId id="311" r:id="rId63"/>
    <p:sldId id="312" r:id="rId64"/>
    <p:sldId id="313" r:id="rId65"/>
    <p:sldId id="314" r:id="rId66"/>
    <p:sldId id="315" r:id="rId67"/>
    <p:sldId id="316" r:id="rId68"/>
    <p:sldId id="317" r:id="rId69"/>
    <p:sldId id="30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94645"/>
  </p:normalViewPr>
  <p:slideViewPr>
    <p:cSldViewPr snapToGrid="0" showGuides="1">
      <p:cViewPr varScale="1">
        <p:scale>
          <a:sx n="116" d="100"/>
          <a:sy n="116" d="100"/>
        </p:scale>
        <p:origin x="216"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14.0</c:v>
                </c:pt>
                <c:pt idx="1">
                  <c:v>58.0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2080516320"/>
        <c:axId val="2063137552"/>
      </c:barChart>
      <c:catAx>
        <c:axId val="20805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63137552"/>
        <c:crosses val="autoZero"/>
        <c:auto val="1"/>
        <c:lblAlgn val="ctr"/>
        <c:lblOffset val="100"/>
        <c:noMultiLvlLbl val="0"/>
      </c:catAx>
      <c:valAx>
        <c:axId val="2063137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80516320"/>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1809670736"/>
        <c:axId val="-1809666784"/>
      </c:barChart>
      <c:catAx>
        <c:axId val="-180967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09666784"/>
        <c:crosses val="autoZero"/>
        <c:auto val="1"/>
        <c:lblAlgn val="ctr"/>
        <c:lblOffset val="100"/>
        <c:noMultiLvlLbl val="0"/>
      </c:catAx>
      <c:valAx>
        <c:axId val="-1809666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09670736"/>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6/12/17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6/12/17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a:t>
            </a:fld>
            <a:endParaRPr lang="en-US"/>
          </a:p>
        </p:txBody>
      </p:sp>
    </p:spTree>
    <p:extLst>
      <p:ext uri="{BB962C8B-B14F-4D97-AF65-F5344CB8AC3E}">
        <p14:creationId xmlns:p14="http://schemas.microsoft.com/office/powerpoint/2010/main" val="16536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a:t>
            </a:fld>
            <a:endParaRPr lang="en-US"/>
          </a:p>
        </p:txBody>
      </p:sp>
    </p:spTree>
    <p:extLst>
      <p:ext uri="{BB962C8B-B14F-4D97-AF65-F5344CB8AC3E}">
        <p14:creationId xmlns:p14="http://schemas.microsoft.com/office/powerpoint/2010/main" val="49118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213694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88808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154659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1981256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005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768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46</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47</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48</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49</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50</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51</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52</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53</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54</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55</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56</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57</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58</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59</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60</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61</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62</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63</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64</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65</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189499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5820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7</a:t>
            </a:fld>
            <a:endParaRPr lang="en-US"/>
          </a:p>
        </p:txBody>
      </p:sp>
    </p:spTree>
    <p:extLst>
      <p:ext uri="{BB962C8B-B14F-4D97-AF65-F5344CB8AC3E}">
        <p14:creationId xmlns:p14="http://schemas.microsoft.com/office/powerpoint/2010/main" val="526695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21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103944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6/12/17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6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7595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476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4.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8.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6/12/17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8"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2" r:id="rId9"/>
    <p:sldLayoutId id="2147483734" r:id="rId10"/>
    <p:sldLayoutId id="2147483735" r:id="rId11"/>
    <p:sldLayoutId id="2147483736" r:id="rId12"/>
    <p:sldLayoutId id="2147483737" r:id="rId13"/>
    <p:sldLayoutId id="2147483738"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gif"/><Relationship Id="rId21" Type="http://schemas.openxmlformats.org/officeDocument/2006/relationships/image" Target="../media/image40.png"/><Relationship Id="rId22" Type="http://schemas.openxmlformats.org/officeDocument/2006/relationships/image" Target="../media/image4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44.png"/><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45.png"/><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1.png"/><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20.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4" Type="http://schemas.openxmlformats.org/officeDocument/2006/relationships/hyperlink" Target="https://databricks.com/blog/2015/02/17/introducing-dataframes-in-spark-for-large-scale-data-science.html" TargetMode="External"/><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hyperlink" Target="https://databricks.com/blog/2014/03/26/spark-sql-manipulating-structured-data-using-spark-2.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21782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4211695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3655584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137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8446254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819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8113" y="2142130"/>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535615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873261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9291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11139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4294967295"/>
          </p:nvPr>
        </p:nvSpPr>
        <p:spPr>
          <a:xfrm>
            <a:off x="269240" y="1189495"/>
            <a:ext cx="5378548" cy="3469852"/>
          </a:xfrm>
          <a:prstGeom prst="rect">
            <a:avLst/>
          </a:prstGeom>
        </p:spPr>
        <p:txBody>
          <a:bodyPr/>
          <a:lstStyle/>
          <a:p>
            <a:r>
              <a:rPr lang="en-US" dirty="0"/>
              <a:t>Structured computation and data</a:t>
            </a:r>
          </a:p>
          <a:p>
            <a:pPr lvl="1"/>
            <a:r>
              <a:rPr lang="en-US" dirty="0"/>
              <a:t>Data types have known structure</a:t>
            </a:r>
          </a:p>
          <a:p>
            <a:pPr lvl="1"/>
            <a:r>
              <a:rPr lang="en-US" dirty="0"/>
              <a:t>Common computations are transparent to optimizer</a:t>
            </a:r>
          </a:p>
          <a:p>
            <a:r>
              <a:rPr lang="en-US" dirty="0"/>
              <a:t>Type-safe</a:t>
            </a:r>
          </a:p>
          <a:p>
            <a:pPr lvl="1"/>
            <a:r>
              <a:rPr lang="en-US" dirty="0"/>
              <a:t>Operations on data can be expressed using domain objects</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099533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 xmlns:a16="http://schemas.microsoft.com/office/drawing/2014/main" val="1735649932"/>
                    </a:ext>
                  </a:extLst>
                </a:gridCol>
                <a:gridCol w="1979605">
                  <a:extLst>
                    <a:ext uri="{9D8B030D-6E8A-4147-A177-3AD203B41FA5}">
                      <a16:colId xmlns="" xmlns:a16="http://schemas.microsoft.com/office/drawing/2014/main" val="458338779"/>
                    </a:ext>
                  </a:extLst>
                </a:gridCol>
                <a:gridCol w="1979605">
                  <a:extLst>
                    <a:ext uri="{9D8B030D-6E8A-4147-A177-3AD203B41FA5}">
                      <a16:colId xmlns="" xmlns:a16="http://schemas.microsoft.com/office/drawing/2014/main" val="827642073"/>
                    </a:ext>
                  </a:extLst>
                </a:gridCol>
                <a:gridCol w="1979605">
                  <a:extLst>
                    <a:ext uri="{9D8B030D-6E8A-4147-A177-3AD203B41FA5}">
                      <a16:colId xmlns="" xmlns:a16="http://schemas.microsoft.com/office/drawing/2014/main"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805225301"/>
                  </a:ext>
                </a:extLst>
              </a:tr>
            </a:tbl>
          </a:graphicData>
        </a:graphic>
      </p:graphicFrame>
    </p:spTree>
    <p:extLst>
      <p:ext uri="{BB962C8B-B14F-4D97-AF65-F5344CB8AC3E}">
        <p14:creationId xmlns:p14="http://schemas.microsoft.com/office/powerpoint/2010/main" val="12380941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4294967295"/>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167939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30270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4294967295"/>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 xmlns:a16="http://schemas.microsoft.com/office/drawing/2014/main" val="1735649932"/>
                    </a:ext>
                  </a:extLst>
                </a:gridCol>
                <a:gridCol w="3660401">
                  <a:extLst>
                    <a:ext uri="{9D8B030D-6E8A-4147-A177-3AD203B41FA5}">
                      <a16:colId xmlns="" xmlns:a16="http://schemas.microsoft.com/office/drawing/2014/main" val="458338779"/>
                    </a:ext>
                  </a:extLst>
                </a:gridCol>
                <a:gridCol w="3809806">
                  <a:extLst>
                    <a:ext uri="{9D8B030D-6E8A-4147-A177-3AD203B41FA5}">
                      <a16:colId xmlns="" xmlns:a16="http://schemas.microsoft.com/office/drawing/2014/main"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805225301"/>
                  </a:ext>
                </a:extLst>
              </a:tr>
            </a:tbl>
          </a:graphicData>
        </a:graphic>
      </p:graphicFrame>
    </p:spTree>
    <p:extLst>
      <p:ext uri="{BB962C8B-B14F-4D97-AF65-F5344CB8AC3E}">
        <p14:creationId xmlns:p14="http://schemas.microsoft.com/office/powerpoint/2010/main" val="1411999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4294967295"/>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1776759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4294967295"/>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70189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4294967295"/>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670721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6690074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4294967295"/>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1931706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536160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4016868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16089450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4294967295"/>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 xmlns:a16="http://schemas.microsoft.com/office/drawing/2014/main" val="458338779"/>
                    </a:ext>
                  </a:extLst>
                </a:gridCol>
                <a:gridCol w="6200272">
                  <a:extLst>
                    <a:ext uri="{9D8B030D-6E8A-4147-A177-3AD203B41FA5}">
                      <a16:colId xmlns="" xmlns:a16="http://schemas.microsoft.com/office/drawing/2014/main"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sp>
        <p:nvSpPr>
          <p:cNvPr id="3" name="Text Placeholder 2"/>
          <p:cNvSpPr>
            <a:spLocks noGrp="1"/>
          </p:cNvSpPr>
          <p:nvPr>
            <p:ph type="body" sz="quarter" idx="4294967295"/>
          </p:nvPr>
        </p:nvSpPr>
        <p:spPr>
          <a:xfrm>
            <a:off x="269239" y="1189495"/>
            <a:ext cx="11653523" cy="452590"/>
          </a:xfrm>
        </p:spPr>
        <p:txBody>
          <a:bodyPr/>
          <a:lstStyle/>
          <a:p>
            <a:pPr lvl="1"/>
            <a:endParaRPr lang="en-US" dirty="0"/>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0089534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4294967295"/>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2381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r>
              <a:rPr lang="en-US" sz="2800" dirty="0">
                <a:latin typeface="Source Sans Pro Light" charset="0"/>
                <a:ea typeface="Source Sans Pro Light" charset="0"/>
                <a:cs typeface="Source Sans Pro Light" charset="0"/>
              </a:rPr>
              <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API - motivation</a:t>
            </a:r>
            <a:endParaRPr lang="en-US" dirty="0"/>
          </a:p>
        </p:txBody>
      </p:sp>
      <p:sp>
        <p:nvSpPr>
          <p:cNvPr id="3" name="Content Placeholder 2"/>
          <p:cNvSpPr>
            <a:spLocks noGrp="1"/>
          </p:cNvSpPr>
          <p:nvPr>
            <p:ph idx="4294967295"/>
          </p:nvPr>
        </p:nvSpPr>
        <p:spPr>
          <a:xfrm>
            <a:off x="1987292" y="1565496"/>
            <a:ext cx="8876867" cy="5110843"/>
          </a:xfrm>
          <a:prstGeom prst="rect">
            <a:avLst/>
          </a:prstGeom>
        </p:spPr>
        <p:txBody>
          <a:bodyPr>
            <a:normAutofit fontScale="85000" lnSpcReduction="10000"/>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pPr marL="0" indent="0">
              <a:buNone/>
            </a:pPr>
            <a:r>
              <a:rPr lang="en-US" sz="2600" dirty="0" smtClean="0"/>
              <a:t>See </a:t>
            </a:r>
            <a:endParaRPr lang="en-US" sz="2600" dirty="0"/>
          </a:p>
          <a:p>
            <a:pPr lvl="1"/>
            <a:r>
              <a:rPr lang="en-US" sz="2100" dirty="0">
                <a:hlinkClick r:id="rId3"/>
              </a:rPr>
              <a:t>https://spark.apache.org/docs/latest/sql-programming-guide.html</a:t>
            </a:r>
            <a:r>
              <a:rPr lang="en-US" sz="2100" dirty="0"/>
              <a:t> </a:t>
            </a:r>
          </a:p>
          <a:p>
            <a:pPr lvl="1"/>
            <a:r>
              <a:rPr lang="en-US" sz="2100" dirty="0">
                <a:hlinkClick r:id="rId4"/>
              </a:rPr>
              <a:t>databricks.com/blog/2015/02/17/introducing-dataframes-in-spark-for-large-scale-data-</a:t>
            </a:r>
            <a:r>
              <a:rPr lang="en-US" sz="2100" dirty="0" smtClean="0">
                <a:hlinkClick r:id="rId4"/>
              </a:rPr>
              <a:t>science.html</a:t>
            </a:r>
            <a:endParaRPr lang="en-US" sz="2100" dirty="0"/>
          </a:p>
        </p:txBody>
      </p:sp>
    </p:spTree>
    <p:extLst>
      <p:ext uri="{BB962C8B-B14F-4D97-AF65-F5344CB8AC3E}">
        <p14:creationId xmlns:p14="http://schemas.microsoft.com/office/powerpoint/2010/main" val="17637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4294967295"/>
          </p:nvPr>
        </p:nvSpPr>
        <p:spPr>
          <a:xfrm>
            <a:off x="1676402" y="1295400"/>
            <a:ext cx="9380897" cy="5105400"/>
          </a:xfrm>
          <a:prstGeom prst="rect">
            <a:avLst/>
          </a:prstGeom>
        </p:spPr>
        <p:txBody>
          <a:bodyPr>
            <a:normAutofit fontScale="92500" lnSpcReduction="20000"/>
          </a:bodyPr>
          <a:lstStyle/>
          <a:p>
            <a:r>
              <a:rPr lang="en-US" dirty="0" smtClean="0"/>
              <a:t>The preferred abstraction </a:t>
            </a:r>
            <a:r>
              <a:rPr lang="en-US" dirty="0"/>
              <a:t>in </a:t>
            </a:r>
            <a:r>
              <a:rPr lang="en-US" dirty="0" smtClean="0"/>
              <a:t>Spark (introduced in 1.3)</a:t>
            </a:r>
            <a:endParaRPr lang="en-US" dirty="0"/>
          </a:p>
          <a:p>
            <a:pPr lvl="1"/>
            <a:r>
              <a:rPr lang="en-US" sz="2800" b="1" dirty="0"/>
              <a:t>Strongly typed collection of distributed elements</a:t>
            </a:r>
          </a:p>
          <a:p>
            <a:pPr lvl="2"/>
            <a:r>
              <a:rPr lang="en-US" sz="2800" dirty="0"/>
              <a:t>Built on Resilient Distributed Datasets</a:t>
            </a:r>
          </a:p>
          <a:p>
            <a:pPr lvl="1"/>
            <a:r>
              <a:rPr lang="en-US" sz="2800" b="1" u="sng" dirty="0"/>
              <a:t>Immutable once constructed</a:t>
            </a:r>
          </a:p>
          <a:p>
            <a:pPr lvl="1"/>
            <a:r>
              <a:rPr lang="en-US" sz="2800" dirty="0"/>
              <a:t>Track lineage information to efficiently </a:t>
            </a:r>
            <a:r>
              <a:rPr lang="en-US" sz="2800" dirty="0" err="1"/>
              <a:t>recompute</a:t>
            </a:r>
            <a:r>
              <a:rPr lang="en-US" sz="2800" dirty="0"/>
              <a:t> 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208324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4294967295"/>
          </p:nvPr>
        </p:nvSpPr>
        <p:spPr>
          <a:xfrm>
            <a:off x="589504" y="1418169"/>
            <a:ext cx="11059288" cy="5160683"/>
          </a:xfrm>
          <a:prstGeom prst="rect">
            <a:avLst/>
          </a:prstGeom>
        </p:spPr>
        <p:txBody>
          <a:bodyPr>
            <a:noAutofit/>
          </a:bodyPr>
          <a:lstStyle/>
          <a:p>
            <a:pPr marL="457189" indent="-457189">
              <a:spcBef>
                <a:spcPts val="1333"/>
              </a:spcBef>
              <a:buFont typeface="Arial" charset="0"/>
              <a:buChar char="•"/>
            </a:pPr>
            <a:r>
              <a:rPr lang="en-US" sz="3200" dirty="0" smtClean="0"/>
              <a:t>Ability </a:t>
            </a:r>
            <a:r>
              <a:rPr lang="en-US" sz="3200" dirty="0"/>
              <a:t>to scale from kilobytes of data on a single laptop to petabytes on a large cluster</a:t>
            </a:r>
          </a:p>
          <a:p>
            <a:pPr marL="457189" indent="-457189">
              <a:spcBef>
                <a:spcPts val="1333"/>
              </a:spcBef>
              <a:buFont typeface="Arial" charset="0"/>
              <a:buChar char="•"/>
            </a:pPr>
            <a:r>
              <a:rPr lang="en-US" sz="3200" dirty="0"/>
              <a:t>Support for a wide array of data formats and storage systems</a:t>
            </a:r>
          </a:p>
          <a:p>
            <a:pPr marL="457189" indent="-457189">
              <a:spcBef>
                <a:spcPts val="1333"/>
              </a:spcBef>
              <a:buFont typeface="Arial" charset="0"/>
              <a:buChar char="•"/>
            </a:pPr>
            <a:r>
              <a:rPr lang="en-US" sz="3200" b="1" dirty="0"/>
              <a:t>State-of-the-art optimization and code generation through the Spark SQL </a:t>
            </a:r>
            <a:r>
              <a:rPr lang="en-US" sz="3200" b="1" dirty="0">
                <a:hlinkClick r:id="rId3"/>
              </a:rPr>
              <a:t>Catalyst</a:t>
            </a:r>
            <a:r>
              <a:rPr lang="en-US" sz="3200" b="1" dirty="0"/>
              <a:t> optimizer</a:t>
            </a:r>
          </a:p>
          <a:p>
            <a:pPr marL="457189" indent="-457189">
              <a:spcBef>
                <a:spcPts val="1333"/>
              </a:spcBef>
              <a:buFont typeface="Arial" charset="0"/>
              <a:buChar char="•"/>
            </a:pPr>
            <a:r>
              <a:rPr lang="en-US" sz="3200" dirty="0"/>
              <a:t>Seamless integration with all big data tooling and infrastructure via Spark</a:t>
            </a:r>
          </a:p>
          <a:p>
            <a:pPr marL="457189" indent="-457189">
              <a:spcBef>
                <a:spcPts val="1333"/>
              </a:spcBef>
              <a:buFont typeface="Arial" charset="0"/>
              <a:buChar char="•"/>
            </a:pPr>
            <a:r>
              <a:rPr lang="en-US" sz="3200" dirty="0"/>
              <a:t>APIs for Python, Java, Scala, and </a:t>
            </a:r>
            <a:r>
              <a:rPr lang="en-US" sz="3200" dirty="0" smtClean="0"/>
              <a:t>R</a:t>
            </a:r>
            <a:endParaRPr lang="en-US" sz="3200" dirty="0"/>
          </a:p>
        </p:txBody>
      </p:sp>
    </p:spTree>
    <p:extLst>
      <p:ext uri="{BB962C8B-B14F-4D97-AF65-F5344CB8AC3E}">
        <p14:creationId xmlns:p14="http://schemas.microsoft.com/office/powerpoint/2010/main" val="17262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4294967295"/>
          </p:nvPr>
        </p:nvSpPr>
        <p:spPr>
          <a:xfrm>
            <a:off x="786803" y="1418170"/>
            <a:ext cx="10642550" cy="4737943"/>
          </a:xfrm>
          <a:prstGeom prst="rect">
            <a:avLst/>
          </a:prstGeom>
        </p:spPr>
        <p:txBody>
          <a:bodyPr>
            <a:normAutofit fontScale="77500" lnSpcReduction="20000"/>
          </a:bodyPr>
          <a:lstStyle/>
          <a:p>
            <a:r>
              <a:rPr lang="en-US" b="1" dirty="0"/>
              <a:t>Familiar</a:t>
            </a:r>
            <a:br>
              <a:rPr lang="en-US" b="1" dirty="0"/>
            </a:br>
            <a:r>
              <a:rPr lang="en-US" dirty="0"/>
              <a:t>For new users familiar with data frames in other programming languages, this API should make them feel at home</a:t>
            </a:r>
          </a:p>
          <a:p>
            <a:endParaRPr lang="en-US" dirty="0"/>
          </a:p>
          <a:p>
            <a:r>
              <a:rPr lang="en-US" b="1" dirty="0"/>
              <a:t>Easy</a:t>
            </a:r>
            <a:br>
              <a:rPr lang="en-US" b="1" dirty="0"/>
            </a:br>
            <a:r>
              <a:rPr lang="en-US" dirty="0"/>
              <a:t>For existing Spark users, the API will make Spark easier to program than using RDDs</a:t>
            </a:r>
          </a:p>
          <a:p>
            <a:endParaRPr lang="en-US" dirty="0"/>
          </a:p>
          <a:p>
            <a:r>
              <a:rPr lang="en-US" b="1" dirty="0"/>
              <a:t>Optimized</a:t>
            </a:r>
            <a:r>
              <a:rPr lang="en-US" dirty="0"/>
              <a:t/>
            </a:r>
            <a:br>
              <a:rPr lang="en-US" dirty="0"/>
            </a:br>
            <a:r>
              <a:rPr lang="en-US" dirty="0"/>
              <a:t>For both sets of users, </a:t>
            </a:r>
            <a:r>
              <a:rPr lang="en-US" dirty="0" err="1"/>
              <a:t>DataFrames</a:t>
            </a:r>
            <a:r>
              <a:rPr lang="en-US" dirty="0"/>
              <a:t> will improve performance through intelligent optimizations and code-generation</a:t>
            </a:r>
          </a:p>
        </p:txBody>
      </p:sp>
    </p:spTree>
    <p:extLst>
      <p:ext uri="{BB962C8B-B14F-4D97-AF65-F5344CB8AC3E}">
        <p14:creationId xmlns:p14="http://schemas.microsoft.com/office/powerpoint/2010/main" val="153410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7372</Words>
  <Application>Microsoft Macintosh PowerPoint</Application>
  <PresentationFormat>Widescreen</PresentationFormat>
  <Paragraphs>904</Paragraphs>
  <Slides>66</Slides>
  <Notes>48</Notes>
  <HiddenSlides>1</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9" baseType="lpstr">
      <vt:lpstr>Anonymous Pro</vt:lpstr>
      <vt:lpstr>Arial Black</vt:lpstr>
      <vt:lpstr>Calibri</vt:lpstr>
      <vt:lpstr>Calibri Light</vt:lpstr>
      <vt:lpstr>Consolas</vt:lpstr>
      <vt:lpstr>Courier</vt:lpstr>
      <vt:lpstr>MS PGothic</vt:lpstr>
      <vt:lpstr>ＭＳ Ｐゴシック</vt:lpstr>
      <vt:lpstr>Newslab Thin</vt:lpstr>
      <vt:lpstr>Segoe</vt:lpstr>
      <vt:lpstr>Segoe Pro</vt:lpstr>
      <vt:lpstr>Segoe Semibold</vt:lpstr>
      <vt:lpstr>Segoe UI</vt:lpstr>
      <vt:lpstr>Segoe UI Light</vt:lpstr>
      <vt:lpstr>Source Sans Pro</vt:lpstr>
      <vt:lpstr>Source Sans Pro Light</vt:lpstr>
      <vt:lpstr>Wingdings</vt:lpstr>
      <vt:lpstr>Arial</vt:lpstr>
      <vt:lpstr>Office Theme</vt:lpstr>
      <vt:lpstr>ads-edu-theme</vt:lpstr>
      <vt:lpstr>2_Windows Server</vt:lpstr>
      <vt:lpstr>1_Theme1</vt:lpstr>
      <vt:lpstr>think-cell Slide</vt:lpstr>
      <vt:lpstr>Spark on HDInsight Spark SQL</vt:lpstr>
      <vt:lpstr>Spark SQL</vt:lpstr>
      <vt:lpstr>PowerPoint Presentation</vt:lpstr>
      <vt:lpstr>Spark SQL overview</vt:lpstr>
      <vt:lpstr>Spark SQL</vt:lpstr>
      <vt:lpstr>DataFrames API - motivation</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Spark SQL overview</vt:lpstr>
      <vt:lpstr>Spark SQL</vt:lpstr>
      <vt:lpstr>What Kind of SQL Is This?</vt:lpstr>
      <vt:lpstr>Dude, Where’s my Table?</vt:lpstr>
      <vt:lpstr>DataFrames API – The Preferred Data Abstraction</vt:lpstr>
      <vt:lpstr>Write Less Code: Compute an Average</vt:lpstr>
      <vt:lpstr>PowerPoint Presentation</vt:lpstr>
      <vt:lpstr>Creating DataFrames from data sources</vt:lpstr>
      <vt:lpstr>Creating DataFrames from RDDs</vt:lpstr>
      <vt:lpstr>DataFrame operations</vt:lpstr>
      <vt:lpstr>Tables and queries</vt:lpstr>
      <vt:lpstr>Hive tables</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Query Plans and Optimizations in Spark SQL</vt:lpstr>
      <vt:lpstr>The Art of Being Lazy</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11</cp:revision>
  <dcterms:created xsi:type="dcterms:W3CDTF">2017-01-20T16:55:37Z</dcterms:created>
  <dcterms:modified xsi:type="dcterms:W3CDTF">2017-06-12T12:13:28Z</dcterms:modified>
</cp:coreProperties>
</file>